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aret" charset="1" panose="00000000000000000000"/>
      <p:regular r:id="rId16"/>
    </p:embeddedFont>
    <p:embeddedFont>
      <p:font typeface="Garet Bold" charset="1" panose="00000000000000000000"/>
      <p:regular r:id="rId17"/>
    </p:embeddedFont>
    <p:embeddedFont>
      <p:font typeface="Calibri (MS)" charset="1" panose="020F0502020204030204"/>
      <p:regular r:id="rId18"/>
    </p:embeddedFont>
    <p:embeddedFont>
      <p:font typeface="Arial" charset="1" panose="020B0604020202020204"/>
      <p:regular r:id="rId19"/>
    </p:embeddedFont>
    <p:embeddedFont>
      <p:font typeface="Calibri (MS) Bold" charset="1" panose="020F070203040403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png" Type="http://schemas.openxmlformats.org/officeDocument/2006/relationships/image"/><Relationship Id="rId14" Target="../media/image31.svg" Type="http://schemas.openxmlformats.org/officeDocument/2006/relationships/image"/><Relationship Id="rId15" Target="../media/image32.png" Type="http://schemas.openxmlformats.org/officeDocument/2006/relationships/image"/><Relationship Id="rId16" Target="../media/image3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47.png" Type="http://schemas.openxmlformats.org/officeDocument/2006/relationships/image"/><Relationship Id="rId12" Target="../media/image48.svg" Type="http://schemas.openxmlformats.org/officeDocument/2006/relationships/image"/><Relationship Id="rId13" Target="../media/image4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svg" Type="http://schemas.openxmlformats.org/officeDocument/2006/relationships/image"/><Relationship Id="rId7" Target="../media/image43.png" Type="http://schemas.openxmlformats.org/officeDocument/2006/relationships/image"/><Relationship Id="rId8" Target="../media/image44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0.png" Type="http://schemas.openxmlformats.org/officeDocument/2006/relationships/image"/><Relationship Id="rId5" Target="../media/image5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png" Type="http://schemas.openxmlformats.org/officeDocument/2006/relationships/image"/><Relationship Id="rId11" Target="../media/image6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6.png" Type="http://schemas.openxmlformats.org/officeDocument/2006/relationships/image"/><Relationship Id="rId5" Target="../media/image57.png" Type="http://schemas.openxmlformats.org/officeDocument/2006/relationships/image"/><Relationship Id="rId6" Target="../media/image58.png" Type="http://schemas.openxmlformats.org/officeDocument/2006/relationships/image"/><Relationship Id="rId7" Target="../media/image59.svg" Type="http://schemas.openxmlformats.org/officeDocument/2006/relationships/image"/><Relationship Id="rId8" Target="../media/image60.png" Type="http://schemas.openxmlformats.org/officeDocument/2006/relationships/image"/><Relationship Id="rId9" Target="../media/image6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svg" Type="http://schemas.openxmlformats.org/officeDocument/2006/relationships/image"/><Relationship Id="rId11" Target="../media/image71.jpeg" Type="http://schemas.openxmlformats.org/officeDocument/2006/relationships/image"/><Relationship Id="rId12" Target="../media/image72.jpeg" Type="http://schemas.openxmlformats.org/officeDocument/2006/relationships/image"/><Relationship Id="rId13" Target="../media/image73.png" Type="http://schemas.openxmlformats.org/officeDocument/2006/relationships/image"/><Relationship Id="rId14" Target="../media/image7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svg" Type="http://schemas.openxmlformats.org/officeDocument/2006/relationships/image"/><Relationship Id="rId7" Target="../media/image67.png" Type="http://schemas.openxmlformats.org/officeDocument/2006/relationships/image"/><Relationship Id="rId8" Target="../media/image68.svg" Type="http://schemas.openxmlformats.org/officeDocument/2006/relationships/image"/><Relationship Id="rId9" Target="../media/image6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77.png" Type="http://schemas.openxmlformats.org/officeDocument/2006/relationships/image"/><Relationship Id="rId5" Target="../media/image78.png" Type="http://schemas.openxmlformats.org/officeDocument/2006/relationships/image"/><Relationship Id="rId6" Target="../media/image79.png" Type="http://schemas.openxmlformats.org/officeDocument/2006/relationships/image"/><Relationship Id="rId7" Target="../media/image80.png" Type="http://schemas.openxmlformats.org/officeDocument/2006/relationships/image"/><Relationship Id="rId8" Target="../media/image8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svg" Type="http://schemas.openxmlformats.org/officeDocument/2006/relationships/image"/><Relationship Id="rId4" Target="../media/image84.png" Type="http://schemas.openxmlformats.org/officeDocument/2006/relationships/image"/><Relationship Id="rId5" Target="../media/image85.png" Type="http://schemas.openxmlformats.org/officeDocument/2006/relationships/image"/><Relationship Id="rId6" Target="../media/image86.png" Type="http://schemas.openxmlformats.org/officeDocument/2006/relationships/image"/><Relationship Id="rId7" Target="../media/image87.png" Type="http://schemas.openxmlformats.org/officeDocument/2006/relationships/image"/><Relationship Id="rId8" Target="../media/image8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9802" y="2360628"/>
            <a:ext cx="10747077" cy="2087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75"/>
              </a:lnSpc>
            </a:pPr>
            <a:r>
              <a:rPr lang="en-US" sz="7200">
                <a:solidFill>
                  <a:srgbClr val="000066"/>
                </a:solidFill>
                <a:latin typeface="Garet"/>
                <a:ea typeface="Garet"/>
                <a:cs typeface="Garet"/>
                <a:sym typeface="Garet"/>
              </a:rPr>
              <a:t>BENEMÉRITO CUERPO DE BOMBEROS DE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881" y="5938961"/>
            <a:ext cx="10747077" cy="142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874"/>
              </a:lnSpc>
            </a:pPr>
            <a:r>
              <a:rPr lang="en-US" sz="10599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PIMAMPIRO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045660" y="-4098160"/>
            <a:ext cx="9280198" cy="9279931"/>
          </a:xfrm>
          <a:custGeom>
            <a:avLst/>
            <a:gdLst/>
            <a:ahLst/>
            <a:cxnLst/>
            <a:rect r="r" b="b" t="t" l="l"/>
            <a:pathLst>
              <a:path h="9279931" w="9280198">
                <a:moveTo>
                  <a:pt x="0" y="0"/>
                </a:moveTo>
                <a:lnTo>
                  <a:pt x="9280198" y="0"/>
                </a:lnTo>
                <a:lnTo>
                  <a:pt x="9280198" y="9279931"/>
                </a:lnTo>
                <a:lnTo>
                  <a:pt x="0" y="9279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611102" y="4352011"/>
            <a:ext cx="5297272" cy="5297110"/>
          </a:xfrm>
          <a:custGeom>
            <a:avLst/>
            <a:gdLst/>
            <a:ahLst/>
            <a:cxnLst/>
            <a:rect r="r" b="b" t="t" l="l"/>
            <a:pathLst>
              <a:path h="5297110" w="5297272">
                <a:moveTo>
                  <a:pt x="0" y="0"/>
                </a:moveTo>
                <a:lnTo>
                  <a:pt x="5297272" y="0"/>
                </a:lnTo>
                <a:lnTo>
                  <a:pt x="5297272" y="5297109"/>
                </a:lnTo>
                <a:lnTo>
                  <a:pt x="0" y="52971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81497" y="-456543"/>
            <a:ext cx="3594364" cy="3594430"/>
          </a:xfrm>
          <a:custGeom>
            <a:avLst/>
            <a:gdLst/>
            <a:ahLst/>
            <a:cxnLst/>
            <a:rect r="r" b="b" t="t" l="l"/>
            <a:pathLst>
              <a:path h="3594430" w="3594364">
                <a:moveTo>
                  <a:pt x="0" y="0"/>
                </a:moveTo>
                <a:lnTo>
                  <a:pt x="3594363" y="0"/>
                </a:lnTo>
                <a:lnTo>
                  <a:pt x="3594363" y="3594430"/>
                </a:lnTo>
                <a:lnTo>
                  <a:pt x="0" y="35944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634177" y="5876058"/>
            <a:ext cx="4865284" cy="4865284"/>
          </a:xfrm>
          <a:custGeom>
            <a:avLst/>
            <a:gdLst/>
            <a:ahLst/>
            <a:cxnLst/>
            <a:rect r="r" b="b" t="t" l="l"/>
            <a:pathLst>
              <a:path h="4865284" w="4865284">
                <a:moveTo>
                  <a:pt x="0" y="0"/>
                </a:moveTo>
                <a:lnTo>
                  <a:pt x="4865284" y="0"/>
                </a:lnTo>
                <a:lnTo>
                  <a:pt x="4865284" y="4865284"/>
                </a:lnTo>
                <a:lnTo>
                  <a:pt x="0" y="48652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214642" y="8481536"/>
            <a:ext cx="4866046" cy="4865884"/>
          </a:xfrm>
          <a:custGeom>
            <a:avLst/>
            <a:gdLst/>
            <a:ahLst/>
            <a:cxnLst/>
            <a:rect r="r" b="b" t="t" l="l"/>
            <a:pathLst>
              <a:path h="4865884" w="4866046">
                <a:moveTo>
                  <a:pt x="0" y="0"/>
                </a:moveTo>
                <a:lnTo>
                  <a:pt x="4866046" y="0"/>
                </a:lnTo>
                <a:lnTo>
                  <a:pt x="4866046" y="4865885"/>
                </a:lnTo>
                <a:lnTo>
                  <a:pt x="0" y="48658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758679" y="1506598"/>
            <a:ext cx="5364004" cy="5362918"/>
            <a:chOff x="0" y="0"/>
            <a:chExt cx="7152005" cy="715055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152005" cy="7150608"/>
            </a:xfrm>
            <a:custGeom>
              <a:avLst/>
              <a:gdLst/>
              <a:ahLst/>
              <a:cxnLst/>
              <a:rect r="r" b="b" t="t" l="l"/>
              <a:pathLst>
                <a:path h="7150608" w="7152005">
                  <a:moveTo>
                    <a:pt x="0" y="0"/>
                  </a:moveTo>
                  <a:lnTo>
                    <a:pt x="7152005" y="0"/>
                  </a:lnTo>
                  <a:lnTo>
                    <a:pt x="7152005" y="7150608"/>
                  </a:lnTo>
                  <a:lnTo>
                    <a:pt x="0" y="7150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10" r="0" b="-9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881" y="8088344"/>
            <a:ext cx="7532637" cy="1141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3500">
                <a:solidFill>
                  <a:srgbClr val="000066"/>
                </a:solidFill>
                <a:latin typeface="Garet"/>
                <a:ea typeface="Garet"/>
                <a:cs typeface="Garet"/>
                <a:sym typeface="Garet"/>
              </a:rPr>
              <a:t>Rendición de Cuentas Año Fiscal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90641" y="460429"/>
            <a:ext cx="13640038" cy="111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7"/>
              </a:lnSpc>
            </a:pPr>
            <a:r>
              <a:rPr lang="en-US" sz="51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LEY ORGÁNICA DE PARTICIPACIÓN CIUDADANA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963562" y="1209637"/>
            <a:ext cx="6654155" cy="6654155"/>
          </a:xfrm>
          <a:custGeom>
            <a:avLst/>
            <a:gdLst/>
            <a:ahLst/>
            <a:cxnLst/>
            <a:rect r="r" b="b" t="t" l="l"/>
            <a:pathLst>
              <a:path h="6654155" w="6654155">
                <a:moveTo>
                  <a:pt x="0" y="0"/>
                </a:moveTo>
                <a:lnTo>
                  <a:pt x="6654155" y="0"/>
                </a:lnTo>
                <a:lnTo>
                  <a:pt x="6654155" y="6654155"/>
                </a:lnTo>
                <a:lnTo>
                  <a:pt x="0" y="66541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64395" y="-1114006"/>
            <a:ext cx="4647219" cy="4647571"/>
          </a:xfrm>
          <a:custGeom>
            <a:avLst/>
            <a:gdLst/>
            <a:ahLst/>
            <a:cxnLst/>
            <a:rect r="r" b="b" t="t" l="l"/>
            <a:pathLst>
              <a:path h="4647571" w="4647219">
                <a:moveTo>
                  <a:pt x="0" y="0"/>
                </a:moveTo>
                <a:lnTo>
                  <a:pt x="4647219" y="0"/>
                </a:lnTo>
                <a:lnTo>
                  <a:pt x="4647219" y="4647571"/>
                </a:lnTo>
                <a:lnTo>
                  <a:pt x="0" y="46475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128" y="1027767"/>
            <a:ext cx="2577656" cy="2577903"/>
          </a:xfrm>
          <a:custGeom>
            <a:avLst/>
            <a:gdLst/>
            <a:ahLst/>
            <a:cxnLst/>
            <a:rect r="r" b="b" t="t" l="l"/>
            <a:pathLst>
              <a:path h="2577903" w="2577656">
                <a:moveTo>
                  <a:pt x="0" y="0"/>
                </a:moveTo>
                <a:lnTo>
                  <a:pt x="2577656" y="0"/>
                </a:lnTo>
                <a:lnTo>
                  <a:pt x="2577656" y="2577903"/>
                </a:lnTo>
                <a:lnTo>
                  <a:pt x="0" y="2577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291359" y="1755534"/>
            <a:ext cx="1559166" cy="1559166"/>
          </a:xfrm>
          <a:custGeom>
            <a:avLst/>
            <a:gdLst/>
            <a:ahLst/>
            <a:cxnLst/>
            <a:rect r="r" b="b" t="t" l="l"/>
            <a:pathLst>
              <a:path h="1559166" w="1559166">
                <a:moveTo>
                  <a:pt x="0" y="0"/>
                </a:moveTo>
                <a:lnTo>
                  <a:pt x="1559166" y="0"/>
                </a:lnTo>
                <a:lnTo>
                  <a:pt x="1559166" y="1559166"/>
                </a:lnTo>
                <a:lnTo>
                  <a:pt x="0" y="15591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1759" y="4711684"/>
            <a:ext cx="4603680" cy="4604042"/>
            <a:chOff x="0" y="0"/>
            <a:chExt cx="6138240" cy="61387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76327" y="76327"/>
              <a:ext cx="5985637" cy="5986018"/>
            </a:xfrm>
            <a:custGeom>
              <a:avLst/>
              <a:gdLst/>
              <a:ahLst/>
              <a:cxnLst/>
              <a:rect r="r" b="b" t="t" l="l"/>
              <a:pathLst>
                <a:path h="5986018" w="5985637">
                  <a:moveTo>
                    <a:pt x="2992755" y="0"/>
                  </a:moveTo>
                  <a:lnTo>
                    <a:pt x="5985637" y="2993009"/>
                  </a:lnTo>
                  <a:lnTo>
                    <a:pt x="2992755" y="5986018"/>
                  </a:lnTo>
                  <a:lnTo>
                    <a:pt x="0" y="2993009"/>
                  </a:lnTo>
                  <a:lnTo>
                    <a:pt x="2992755" y="0"/>
                  </a:lnTo>
                  <a:close/>
                </a:path>
              </a:pathLst>
            </a:custGeom>
            <a:blipFill>
              <a:blip r:embed="rId12"/>
              <a:stretch>
                <a:fillRect l="-1279" t="-1275" r="-1278" b="-1275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2" y="0"/>
              <a:ext cx="6138355" cy="6138672"/>
            </a:xfrm>
            <a:custGeom>
              <a:avLst/>
              <a:gdLst/>
              <a:ahLst/>
              <a:cxnLst/>
              <a:rect r="r" b="b" t="t" l="l"/>
              <a:pathLst>
                <a:path h="6138672" w="6138355">
                  <a:moveTo>
                    <a:pt x="3123089" y="22352"/>
                  </a:moveTo>
                  <a:lnTo>
                    <a:pt x="6115971" y="3015361"/>
                  </a:lnTo>
                  <a:cubicBezTo>
                    <a:pt x="6145816" y="3045206"/>
                    <a:pt x="6145816" y="3093466"/>
                    <a:pt x="6115971" y="3123311"/>
                  </a:cubicBezTo>
                  <a:lnTo>
                    <a:pt x="3123089" y="6116320"/>
                  </a:lnTo>
                  <a:cubicBezTo>
                    <a:pt x="3108738" y="6130671"/>
                    <a:pt x="3089307" y="6138672"/>
                    <a:pt x="3069114" y="6138672"/>
                  </a:cubicBezTo>
                  <a:cubicBezTo>
                    <a:pt x="3048921" y="6138672"/>
                    <a:pt x="3029490" y="6130671"/>
                    <a:pt x="3015139" y="6116320"/>
                  </a:cubicBezTo>
                  <a:lnTo>
                    <a:pt x="22384" y="3123311"/>
                  </a:lnTo>
                  <a:cubicBezTo>
                    <a:pt x="-7461" y="3093466"/>
                    <a:pt x="-7461" y="3045206"/>
                    <a:pt x="22384" y="3015361"/>
                  </a:cubicBezTo>
                  <a:lnTo>
                    <a:pt x="3015139" y="22352"/>
                  </a:lnTo>
                  <a:cubicBezTo>
                    <a:pt x="3029490" y="8001"/>
                    <a:pt x="3048921" y="0"/>
                    <a:pt x="3069114" y="0"/>
                  </a:cubicBezTo>
                  <a:cubicBezTo>
                    <a:pt x="3089307" y="0"/>
                    <a:pt x="3108738" y="8001"/>
                    <a:pt x="3123089" y="22352"/>
                  </a:cubicBezTo>
                  <a:moveTo>
                    <a:pt x="3015139" y="130302"/>
                  </a:moveTo>
                  <a:lnTo>
                    <a:pt x="3069114" y="76327"/>
                  </a:lnTo>
                  <a:lnTo>
                    <a:pt x="3123089" y="130302"/>
                  </a:lnTo>
                  <a:lnTo>
                    <a:pt x="130334" y="3123311"/>
                  </a:lnTo>
                  <a:lnTo>
                    <a:pt x="76359" y="3069336"/>
                  </a:lnTo>
                  <a:lnTo>
                    <a:pt x="130334" y="3015361"/>
                  </a:lnTo>
                  <a:lnTo>
                    <a:pt x="3123089" y="6008497"/>
                  </a:lnTo>
                  <a:lnTo>
                    <a:pt x="3069114" y="6062472"/>
                  </a:lnTo>
                  <a:lnTo>
                    <a:pt x="3015139" y="6008497"/>
                  </a:lnTo>
                  <a:lnTo>
                    <a:pt x="6008021" y="3015361"/>
                  </a:lnTo>
                  <a:lnTo>
                    <a:pt x="6061996" y="3069336"/>
                  </a:lnTo>
                  <a:lnTo>
                    <a:pt x="6008021" y="3123311"/>
                  </a:lnTo>
                  <a:lnTo>
                    <a:pt x="3015139" y="130302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731839" y="2139020"/>
            <a:ext cx="10356123" cy="7306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Art. 89.- Definición.- Se concibe la rendición de cuentas como un proceso sistemático, deliberado, interactivo y universal, que involucra a autoridades, funcionarias y funcionarios o sus representantes y representantes legales, según sea el caso, que estén obligadas u obligados a informar y someterse a evaluación de la ciudadanía por las acciones u omisiones en el ejercicio de su gestión y en la administración de recursos públicos. </a:t>
            </a:r>
          </a:p>
          <a:p>
            <a:pPr algn="just">
              <a:lnSpc>
                <a:spcPts val="3359"/>
              </a:lnSpc>
            </a:pPr>
          </a:p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Art. 90.- Sujetos obligados.- Las autoridades del Estado, electas o de libre remoción, representantes legales de las empresas públicas o personas jurídicas del sector privado que manejen fondos públicos o desarrollen actividades de interés público, los medios de comunicación social, a través de sus representantes legales, están obligados a rendir cuentas, sin perjuicio de las responsabilidades que tienen las servidoras y los servidores públicos sobre sus actos y omisiones. En caso de incumplimiento de dicha obligación, se procederá de conformidad con la Ley Orgánica del Consejo de Participación Ciudadana y Control Social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327227" y="706117"/>
            <a:ext cx="6656451" cy="6656489"/>
          </a:xfrm>
          <a:custGeom>
            <a:avLst/>
            <a:gdLst/>
            <a:ahLst/>
            <a:cxnLst/>
            <a:rect r="r" b="b" t="t" l="l"/>
            <a:pathLst>
              <a:path h="6656489" w="6656451">
                <a:moveTo>
                  <a:pt x="0" y="0"/>
                </a:moveTo>
                <a:lnTo>
                  <a:pt x="6656451" y="0"/>
                </a:lnTo>
                <a:lnTo>
                  <a:pt x="6656451" y="6656489"/>
                </a:lnTo>
                <a:lnTo>
                  <a:pt x="0" y="66564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64395" y="-1114006"/>
            <a:ext cx="4647219" cy="4647571"/>
          </a:xfrm>
          <a:custGeom>
            <a:avLst/>
            <a:gdLst/>
            <a:ahLst/>
            <a:cxnLst/>
            <a:rect r="r" b="b" t="t" l="l"/>
            <a:pathLst>
              <a:path h="4647571" w="4647219">
                <a:moveTo>
                  <a:pt x="0" y="0"/>
                </a:moveTo>
                <a:lnTo>
                  <a:pt x="4647219" y="0"/>
                </a:lnTo>
                <a:lnTo>
                  <a:pt x="4647219" y="4647571"/>
                </a:lnTo>
                <a:lnTo>
                  <a:pt x="0" y="46475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128" y="1027767"/>
            <a:ext cx="2577656" cy="2577903"/>
          </a:xfrm>
          <a:custGeom>
            <a:avLst/>
            <a:gdLst/>
            <a:ahLst/>
            <a:cxnLst/>
            <a:rect r="r" b="b" t="t" l="l"/>
            <a:pathLst>
              <a:path h="2577903" w="2577656">
                <a:moveTo>
                  <a:pt x="0" y="0"/>
                </a:moveTo>
                <a:lnTo>
                  <a:pt x="2577656" y="0"/>
                </a:lnTo>
                <a:lnTo>
                  <a:pt x="2577656" y="2577903"/>
                </a:lnTo>
                <a:lnTo>
                  <a:pt x="0" y="25779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91359" y="1755534"/>
            <a:ext cx="1559166" cy="1559166"/>
          </a:xfrm>
          <a:custGeom>
            <a:avLst/>
            <a:gdLst/>
            <a:ahLst/>
            <a:cxnLst/>
            <a:rect r="r" b="b" t="t" l="l"/>
            <a:pathLst>
              <a:path h="1559166" w="1559166">
                <a:moveTo>
                  <a:pt x="0" y="0"/>
                </a:moveTo>
                <a:lnTo>
                  <a:pt x="1559166" y="0"/>
                </a:lnTo>
                <a:lnTo>
                  <a:pt x="1559166" y="1559166"/>
                </a:lnTo>
                <a:lnTo>
                  <a:pt x="0" y="15591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016082" y="730082"/>
            <a:ext cx="12551035" cy="8129883"/>
            <a:chOff x="0" y="0"/>
            <a:chExt cx="16734714" cy="108398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734662" cy="10839831"/>
            </a:xfrm>
            <a:custGeom>
              <a:avLst/>
              <a:gdLst/>
              <a:ahLst/>
              <a:cxnLst/>
              <a:rect r="r" b="b" t="t" l="l"/>
              <a:pathLst>
                <a:path h="10839831" w="16734662">
                  <a:moveTo>
                    <a:pt x="0" y="0"/>
                  </a:moveTo>
                  <a:lnTo>
                    <a:pt x="16734662" y="0"/>
                  </a:lnTo>
                  <a:lnTo>
                    <a:pt x="16734662" y="10839831"/>
                  </a:lnTo>
                  <a:lnTo>
                    <a:pt x="0" y="10839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1180" t="-4821" r="-38316" b="-24937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1763356" y="4905356"/>
            <a:ext cx="6048356" cy="4651562"/>
          </a:xfrm>
          <a:custGeom>
            <a:avLst/>
            <a:gdLst/>
            <a:ahLst/>
            <a:cxnLst/>
            <a:rect r="r" b="b" t="t" l="l"/>
            <a:pathLst>
              <a:path h="4651562" w="6048356">
                <a:moveTo>
                  <a:pt x="0" y="0"/>
                </a:moveTo>
                <a:lnTo>
                  <a:pt x="6048356" y="0"/>
                </a:lnTo>
                <a:lnTo>
                  <a:pt x="6048356" y="4651562"/>
                </a:lnTo>
                <a:lnTo>
                  <a:pt x="0" y="46515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288964" y="5846759"/>
            <a:ext cx="4995720" cy="3002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49"/>
              </a:lnSpc>
            </a:pPr>
            <a:r>
              <a:rPr lang="en-US" sz="2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Ser la primera institución de respuesta en forma inmediata, oportuna y eficaz, contando con personal calificado, con vocación de servicio y entrenado con el ultimo avance tecnológico, para precautelar la vida y los bienes materiales de la población, con la satisfacción del deber cumplido acosta de nuestra propia vida, generando un ambiente sano y confiable en base a la prevención.</a:t>
            </a:r>
          </a:p>
          <a:p>
            <a:pPr algn="ctr">
              <a:lnSpc>
                <a:spcPts val="214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214518" y="5183057"/>
            <a:ext cx="4074843" cy="401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6"/>
              </a:lnSpc>
            </a:pPr>
            <a:r>
              <a:rPr lang="en-US" sz="3000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VISIÓN 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684439" y="4780083"/>
            <a:ext cx="6049804" cy="4640037"/>
          </a:xfrm>
          <a:custGeom>
            <a:avLst/>
            <a:gdLst/>
            <a:ahLst/>
            <a:cxnLst/>
            <a:rect r="r" b="b" t="t" l="l"/>
            <a:pathLst>
              <a:path h="4640037" w="6049804">
                <a:moveTo>
                  <a:pt x="0" y="0"/>
                </a:moveTo>
                <a:lnTo>
                  <a:pt x="6049804" y="0"/>
                </a:lnTo>
                <a:lnTo>
                  <a:pt x="6049804" y="4640037"/>
                </a:lnTo>
                <a:lnTo>
                  <a:pt x="0" y="46400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063877" y="6334258"/>
            <a:ext cx="5425916" cy="2782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Somos un grupo de seres humanos al servicio de la sociedad, creando un clima de seguridad y confianza, cuya existencia permita acciones de primera respuesta ante eventos especialmente en la atención de emergencias, combates de incendios, búsqueda y rescate, atención prehospitalaria y enlaces de comunicación, amparados siempre en nuestra vocación de servicio con preparación constante, técnico, profesional y humano.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63877" y="5537292"/>
            <a:ext cx="4074843" cy="401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6"/>
              </a:lnSpc>
            </a:pPr>
            <a:r>
              <a:rPr lang="en-US" sz="3000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MISIÓN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75913" y="3168929"/>
            <a:ext cx="8952281" cy="8952100"/>
          </a:xfrm>
          <a:custGeom>
            <a:avLst/>
            <a:gdLst/>
            <a:ahLst/>
            <a:cxnLst/>
            <a:rect r="r" b="b" t="t" l="l"/>
            <a:pathLst>
              <a:path h="8952100" w="8952281">
                <a:moveTo>
                  <a:pt x="0" y="0"/>
                </a:moveTo>
                <a:lnTo>
                  <a:pt x="8952281" y="0"/>
                </a:lnTo>
                <a:lnTo>
                  <a:pt x="8952281" y="8952100"/>
                </a:lnTo>
                <a:lnTo>
                  <a:pt x="0" y="8952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46357" y="-757076"/>
            <a:ext cx="5551922" cy="5551922"/>
          </a:xfrm>
          <a:custGeom>
            <a:avLst/>
            <a:gdLst/>
            <a:ahLst/>
            <a:cxnLst/>
            <a:rect r="r" b="b" t="t" l="l"/>
            <a:pathLst>
              <a:path h="5551922" w="5551922">
                <a:moveTo>
                  <a:pt x="0" y="0"/>
                </a:moveTo>
                <a:lnTo>
                  <a:pt x="5551922" y="0"/>
                </a:lnTo>
                <a:lnTo>
                  <a:pt x="5551922" y="5551923"/>
                </a:lnTo>
                <a:lnTo>
                  <a:pt x="0" y="55519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24121" y="1640881"/>
            <a:ext cx="11449079" cy="8323202"/>
            <a:chOff x="0" y="0"/>
            <a:chExt cx="15265438" cy="110976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265400" cy="11097641"/>
            </a:xfrm>
            <a:custGeom>
              <a:avLst/>
              <a:gdLst/>
              <a:ahLst/>
              <a:cxnLst/>
              <a:rect r="r" b="b" t="t" l="l"/>
              <a:pathLst>
                <a:path h="11097641" w="15265400">
                  <a:moveTo>
                    <a:pt x="0" y="0"/>
                  </a:moveTo>
                  <a:lnTo>
                    <a:pt x="15265400" y="0"/>
                  </a:lnTo>
                  <a:lnTo>
                    <a:pt x="15265400" y="11097641"/>
                  </a:lnTo>
                  <a:lnTo>
                    <a:pt x="0" y="1109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7" r="0" b="-26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696004" y="673164"/>
            <a:ext cx="10750353" cy="872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86"/>
              </a:lnSpc>
            </a:pPr>
            <a:r>
              <a:rPr lang="en-US" sz="68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VALORES BOMBERILES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303934" y="3168929"/>
            <a:ext cx="4080127" cy="3837676"/>
            <a:chOff x="0" y="0"/>
            <a:chExt cx="5882510" cy="55329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882549" cy="5533009"/>
            </a:xfrm>
            <a:custGeom>
              <a:avLst/>
              <a:gdLst/>
              <a:ahLst/>
              <a:cxnLst/>
              <a:rect r="r" b="b" t="t" l="l"/>
              <a:pathLst>
                <a:path h="5533009" w="5882549">
                  <a:moveTo>
                    <a:pt x="2690002" y="0"/>
                  </a:moveTo>
                  <a:lnTo>
                    <a:pt x="3192546" y="0"/>
                  </a:lnTo>
                  <a:cubicBezTo>
                    <a:pt x="4678194" y="0"/>
                    <a:pt x="5882549" y="1204355"/>
                    <a:pt x="5882549" y="2690002"/>
                  </a:cubicBezTo>
                  <a:lnTo>
                    <a:pt x="5882549" y="2843007"/>
                  </a:lnTo>
                  <a:cubicBezTo>
                    <a:pt x="5882549" y="4328654"/>
                    <a:pt x="4678194" y="5533009"/>
                    <a:pt x="3192546" y="5533009"/>
                  </a:cubicBezTo>
                  <a:lnTo>
                    <a:pt x="2690002" y="5533009"/>
                  </a:lnTo>
                  <a:cubicBezTo>
                    <a:pt x="1204355" y="5533009"/>
                    <a:pt x="0" y="4328654"/>
                    <a:pt x="0" y="2843007"/>
                  </a:cubicBezTo>
                  <a:lnTo>
                    <a:pt x="0" y="2690002"/>
                  </a:lnTo>
                  <a:cubicBezTo>
                    <a:pt x="0" y="1204355"/>
                    <a:pt x="1204355" y="0"/>
                    <a:pt x="2690002" y="0"/>
                  </a:cubicBezTo>
                  <a:close/>
                </a:path>
              </a:pathLst>
            </a:custGeom>
            <a:blipFill>
              <a:blip r:embed="rId9"/>
              <a:stretch>
                <a:fillRect l="-2883" t="-2732" r="0" b="-463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59563" y="4363917"/>
            <a:ext cx="5218205" cy="4041724"/>
            <a:chOff x="0" y="0"/>
            <a:chExt cx="6957606" cy="53889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957568" cy="5388991"/>
            </a:xfrm>
            <a:custGeom>
              <a:avLst/>
              <a:gdLst/>
              <a:ahLst/>
              <a:cxnLst/>
              <a:rect r="r" b="b" t="t" l="l"/>
              <a:pathLst>
                <a:path h="5388991" w="6957568">
                  <a:moveTo>
                    <a:pt x="0" y="0"/>
                  </a:moveTo>
                  <a:lnTo>
                    <a:pt x="6957568" y="0"/>
                  </a:lnTo>
                  <a:lnTo>
                    <a:pt x="6957568" y="5388991"/>
                  </a:lnTo>
                  <a:lnTo>
                    <a:pt x="0" y="5388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881" y="2049342"/>
            <a:ext cx="16230600" cy="755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2"/>
              </a:lnSpc>
            </a:pPr>
            <a:r>
              <a:rPr lang="en-US" sz="80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Objetivos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07320" y="5557818"/>
            <a:ext cx="4198677" cy="219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Optimizar los procesos administrativos, financieros y logísticos mediante herramientas de gestión moderna, transparencia institucional y cumplimiento normativo, en armonía con las políticas del Estado Ecuatoriano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2624366" y="-1595314"/>
            <a:ext cx="5249085" cy="5248742"/>
          </a:xfrm>
          <a:custGeom>
            <a:avLst/>
            <a:gdLst/>
            <a:ahLst/>
            <a:cxnLst/>
            <a:rect r="r" b="b" t="t" l="l"/>
            <a:pathLst>
              <a:path h="5248742" w="5249085">
                <a:moveTo>
                  <a:pt x="0" y="0"/>
                </a:moveTo>
                <a:lnTo>
                  <a:pt x="5249085" y="0"/>
                </a:lnTo>
                <a:lnTo>
                  <a:pt x="5249085" y="5248742"/>
                </a:lnTo>
                <a:lnTo>
                  <a:pt x="0" y="52487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53858" y="425520"/>
            <a:ext cx="5247723" cy="5247723"/>
          </a:xfrm>
          <a:custGeom>
            <a:avLst/>
            <a:gdLst/>
            <a:ahLst/>
            <a:cxnLst/>
            <a:rect r="r" b="b" t="t" l="l"/>
            <a:pathLst>
              <a:path h="5247723" w="5247723">
                <a:moveTo>
                  <a:pt x="0" y="0"/>
                </a:moveTo>
                <a:lnTo>
                  <a:pt x="5247722" y="0"/>
                </a:lnTo>
                <a:lnTo>
                  <a:pt x="5247722" y="5247722"/>
                </a:lnTo>
                <a:lnTo>
                  <a:pt x="0" y="52477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727698" y="943480"/>
            <a:ext cx="2096805" cy="2096795"/>
          </a:xfrm>
          <a:custGeom>
            <a:avLst/>
            <a:gdLst/>
            <a:ahLst/>
            <a:cxnLst/>
            <a:rect r="r" b="b" t="t" l="l"/>
            <a:pathLst>
              <a:path h="2096795" w="2096805">
                <a:moveTo>
                  <a:pt x="0" y="0"/>
                </a:moveTo>
                <a:lnTo>
                  <a:pt x="2096805" y="0"/>
                </a:lnTo>
                <a:lnTo>
                  <a:pt x="2096805" y="2096795"/>
                </a:lnTo>
                <a:lnTo>
                  <a:pt x="0" y="20967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17970" y="667588"/>
            <a:ext cx="2668029" cy="2668267"/>
          </a:xfrm>
          <a:custGeom>
            <a:avLst/>
            <a:gdLst/>
            <a:ahLst/>
            <a:cxnLst/>
            <a:rect r="r" b="b" t="t" l="l"/>
            <a:pathLst>
              <a:path h="2668267" w="2668029">
                <a:moveTo>
                  <a:pt x="0" y="0"/>
                </a:moveTo>
                <a:lnTo>
                  <a:pt x="2668029" y="0"/>
                </a:lnTo>
                <a:lnTo>
                  <a:pt x="2668029" y="2668267"/>
                </a:lnTo>
                <a:lnTo>
                  <a:pt x="0" y="2668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11082" y="4363917"/>
            <a:ext cx="5218205" cy="4041724"/>
            <a:chOff x="0" y="0"/>
            <a:chExt cx="6957606" cy="53889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57568" cy="5388991"/>
            </a:xfrm>
            <a:custGeom>
              <a:avLst/>
              <a:gdLst/>
              <a:ahLst/>
              <a:cxnLst/>
              <a:rect r="r" b="b" t="t" l="l"/>
              <a:pathLst>
                <a:path h="5388991" w="6957568">
                  <a:moveTo>
                    <a:pt x="0" y="0"/>
                  </a:moveTo>
                  <a:lnTo>
                    <a:pt x="6957568" y="0"/>
                  </a:lnTo>
                  <a:lnTo>
                    <a:pt x="6957568" y="5388991"/>
                  </a:lnTo>
                  <a:lnTo>
                    <a:pt x="0" y="5388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322280" y="5710095"/>
            <a:ext cx="4197601" cy="2154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Desarrollar campañas permanentes de educación y concientización ciudadana sobre prevención de incendios, gestión del riesgo y primeros auxilios, en coordinación con instituciones educativas, empresas y organizaciones sociales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2350877" y="4376880"/>
            <a:ext cx="5224320" cy="4041724"/>
            <a:chOff x="0" y="0"/>
            <a:chExt cx="6965760" cy="53889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965823" cy="5388991"/>
            </a:xfrm>
            <a:custGeom>
              <a:avLst/>
              <a:gdLst/>
              <a:ahLst/>
              <a:cxnLst/>
              <a:rect r="r" b="b" t="t" l="l"/>
              <a:pathLst>
                <a:path h="5388991" w="6965823">
                  <a:moveTo>
                    <a:pt x="0" y="0"/>
                  </a:moveTo>
                  <a:lnTo>
                    <a:pt x="6965823" y="0"/>
                  </a:lnTo>
                  <a:lnTo>
                    <a:pt x="6965823" y="5388991"/>
                  </a:lnTo>
                  <a:lnTo>
                    <a:pt x="0" y="5388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2903117" y="5529377"/>
            <a:ext cx="4197601" cy="1881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Fortalecer capacitaciones continuas para el personal operativo, administrativo, con el objetivo de garantizar altos estándares de desempeño técnico, ético y profesional.</a:t>
            </a:r>
          </a:p>
          <a:p>
            <a:pPr algn="ctr">
              <a:lnSpc>
                <a:spcPts val="2149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881" y="997067"/>
            <a:ext cx="16230600" cy="755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2"/>
              </a:lnSpc>
            </a:pPr>
            <a:r>
              <a:rPr lang="en-US" sz="80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ESTADISTICAS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214788" y="6636991"/>
            <a:ext cx="5517299" cy="5517299"/>
          </a:xfrm>
          <a:custGeom>
            <a:avLst/>
            <a:gdLst/>
            <a:ahLst/>
            <a:cxnLst/>
            <a:rect r="r" b="b" t="t" l="l"/>
            <a:pathLst>
              <a:path h="5517299" w="5517299">
                <a:moveTo>
                  <a:pt x="0" y="0"/>
                </a:moveTo>
                <a:lnTo>
                  <a:pt x="5517300" y="0"/>
                </a:lnTo>
                <a:lnTo>
                  <a:pt x="5517300" y="5517300"/>
                </a:lnTo>
                <a:lnTo>
                  <a:pt x="0" y="5517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58650" y="-1533573"/>
            <a:ext cx="5517652" cy="5517299"/>
          </a:xfrm>
          <a:custGeom>
            <a:avLst/>
            <a:gdLst/>
            <a:ahLst/>
            <a:cxnLst/>
            <a:rect r="r" b="b" t="t" l="l"/>
            <a:pathLst>
              <a:path h="5517299" w="5517652">
                <a:moveTo>
                  <a:pt x="0" y="0"/>
                </a:moveTo>
                <a:lnTo>
                  <a:pt x="5517652" y="0"/>
                </a:lnTo>
                <a:lnTo>
                  <a:pt x="5517652" y="5517299"/>
                </a:lnTo>
                <a:lnTo>
                  <a:pt x="0" y="55172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747" y="-1396270"/>
            <a:ext cx="2621185" cy="2621794"/>
          </a:xfrm>
          <a:custGeom>
            <a:avLst/>
            <a:gdLst/>
            <a:ahLst/>
            <a:cxnLst/>
            <a:rect r="r" b="b" t="t" l="l"/>
            <a:pathLst>
              <a:path h="2621794" w="2621185">
                <a:moveTo>
                  <a:pt x="0" y="0"/>
                </a:moveTo>
                <a:lnTo>
                  <a:pt x="2621185" y="0"/>
                </a:lnTo>
                <a:lnTo>
                  <a:pt x="2621185" y="2621795"/>
                </a:lnTo>
                <a:lnTo>
                  <a:pt x="0" y="2621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449517" y="6367320"/>
            <a:ext cx="11636635" cy="3559321"/>
            <a:chOff x="0" y="0"/>
            <a:chExt cx="15515514" cy="47457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15589" cy="4745736"/>
            </a:xfrm>
            <a:custGeom>
              <a:avLst/>
              <a:gdLst/>
              <a:ahLst/>
              <a:cxnLst/>
              <a:rect r="r" b="b" t="t" l="l"/>
              <a:pathLst>
                <a:path h="4745736" w="15515589">
                  <a:moveTo>
                    <a:pt x="49276" y="0"/>
                  </a:moveTo>
                  <a:lnTo>
                    <a:pt x="15466313" y="0"/>
                  </a:lnTo>
                  <a:cubicBezTo>
                    <a:pt x="15479395" y="0"/>
                    <a:pt x="15491840" y="5461"/>
                    <a:pt x="15501111" y="15240"/>
                  </a:cubicBezTo>
                  <a:cubicBezTo>
                    <a:pt x="15510382" y="25019"/>
                    <a:pt x="15515589" y="38227"/>
                    <a:pt x="15515589" y="51943"/>
                  </a:cubicBezTo>
                  <a:lnTo>
                    <a:pt x="15515589" y="4693793"/>
                  </a:lnTo>
                  <a:cubicBezTo>
                    <a:pt x="15515589" y="4707636"/>
                    <a:pt x="15510382" y="4720844"/>
                    <a:pt x="15501111" y="4730496"/>
                  </a:cubicBezTo>
                  <a:cubicBezTo>
                    <a:pt x="15491840" y="4740148"/>
                    <a:pt x="15479395" y="4745736"/>
                    <a:pt x="15466313" y="4745736"/>
                  </a:cubicBezTo>
                  <a:lnTo>
                    <a:pt x="49276" y="4745736"/>
                  </a:lnTo>
                  <a:cubicBezTo>
                    <a:pt x="22098" y="4745736"/>
                    <a:pt x="0" y="4722495"/>
                    <a:pt x="0" y="4693793"/>
                  </a:cubicBezTo>
                  <a:lnTo>
                    <a:pt x="0" y="51943"/>
                  </a:lnTo>
                  <a:cubicBezTo>
                    <a:pt x="0" y="38227"/>
                    <a:pt x="5207" y="25019"/>
                    <a:pt x="14478" y="15240"/>
                  </a:cubicBezTo>
                  <a:cubicBezTo>
                    <a:pt x="23749" y="5461"/>
                    <a:pt x="36195" y="0"/>
                    <a:pt x="49276" y="0"/>
                  </a:cubicBezTo>
                  <a:close/>
                </a:path>
              </a:pathLst>
            </a:custGeom>
            <a:solidFill>
              <a:srgbClr val="A40000">
                <a:alpha val="23922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15515514" cy="4755286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2400"/>
                </a:lnSpc>
              </a:pPr>
            </a:p>
            <a:p>
              <a:pPr algn="ctr">
                <a:lnSpc>
                  <a:spcPts val="2400"/>
                </a:lnSpc>
              </a:pP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ESTADISTICAS PREHOSPITALARIAS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49517" y="1871643"/>
            <a:ext cx="11387157" cy="3298679"/>
            <a:chOff x="0" y="0"/>
            <a:chExt cx="15182875" cy="439823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182850" cy="4398137"/>
            </a:xfrm>
            <a:custGeom>
              <a:avLst/>
              <a:gdLst/>
              <a:ahLst/>
              <a:cxnLst/>
              <a:rect r="r" b="b" t="t" l="l"/>
              <a:pathLst>
                <a:path h="4398137" w="15182850">
                  <a:moveTo>
                    <a:pt x="48133" y="0"/>
                  </a:moveTo>
                  <a:lnTo>
                    <a:pt x="15134717" y="0"/>
                  </a:lnTo>
                  <a:cubicBezTo>
                    <a:pt x="15147544" y="0"/>
                    <a:pt x="15159735" y="5080"/>
                    <a:pt x="15168753" y="14097"/>
                  </a:cubicBezTo>
                  <a:cubicBezTo>
                    <a:pt x="15177770" y="23114"/>
                    <a:pt x="15182850" y="35433"/>
                    <a:pt x="15182850" y="48133"/>
                  </a:cubicBezTo>
                  <a:lnTo>
                    <a:pt x="15182850" y="4350004"/>
                  </a:lnTo>
                  <a:cubicBezTo>
                    <a:pt x="15182850" y="4362831"/>
                    <a:pt x="15177770" y="4375023"/>
                    <a:pt x="15168753" y="4384040"/>
                  </a:cubicBezTo>
                  <a:cubicBezTo>
                    <a:pt x="15159735" y="4393057"/>
                    <a:pt x="15147417" y="4398137"/>
                    <a:pt x="15134717" y="4398137"/>
                  </a:cubicBezTo>
                  <a:lnTo>
                    <a:pt x="48133" y="4398137"/>
                  </a:lnTo>
                  <a:cubicBezTo>
                    <a:pt x="21463" y="4398137"/>
                    <a:pt x="0" y="4376547"/>
                    <a:pt x="0" y="4350004"/>
                  </a:cubicBezTo>
                  <a:lnTo>
                    <a:pt x="0" y="48133"/>
                  </a:lnTo>
                  <a:cubicBezTo>
                    <a:pt x="0" y="35433"/>
                    <a:pt x="5080" y="23114"/>
                    <a:pt x="14097" y="14097"/>
                  </a:cubicBezTo>
                  <a:cubicBezTo>
                    <a:pt x="23114" y="5080"/>
                    <a:pt x="35433" y="0"/>
                    <a:pt x="48133" y="0"/>
                  </a:cubicBezTo>
                  <a:close/>
                </a:path>
              </a:pathLst>
            </a:custGeom>
            <a:solidFill>
              <a:srgbClr val="A40000">
                <a:alpha val="23922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5182875" cy="440776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ESTADISTICAS GENERALES DE AUXILIO E INCENDIOS</a:t>
              </a:r>
            </a:p>
          </p:txBody>
        </p:sp>
      </p:grp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5638680" y="7815240"/>
          <a:ext cx="6451600" cy="1181100"/>
        </p:xfrm>
        <a:graphic>
          <a:graphicData uri="http://schemas.openxmlformats.org/drawingml/2006/table">
            <a:tbl>
              <a:tblPr/>
              <a:tblGrid>
                <a:gridCol w="500449"/>
                <a:gridCol w="500449"/>
                <a:gridCol w="500801"/>
                <a:gridCol w="790646"/>
                <a:gridCol w="957227"/>
                <a:gridCol w="1023790"/>
                <a:gridCol w="1385479"/>
                <a:gridCol w="792759"/>
              </a:tblGrid>
              <a:tr h="397635">
                <a:tc gridSpan="4"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TRASLADO DE PACIENTES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TRASLADO DE PACIENTES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TRASLADO DE PACIENTES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TRASLADO DE PACIENTES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TRAUMA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CLINICAS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OBSTETRICIA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TOTAL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979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TOTAL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43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69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549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32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29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93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43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70"/>
                        </a:lnSpc>
                        <a:defRPr/>
                      </a:pPr>
                      <a:r>
                        <a:rPr lang="en-US" sz="6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TOTAL EMERGENCIAS ATENDIDAS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4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162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6172200" y="2914560"/>
          <a:ext cx="4737100" cy="1460500"/>
        </p:xfrm>
        <a:graphic>
          <a:graphicData uri="http://schemas.openxmlformats.org/drawingml/2006/table">
            <a:tbl>
              <a:tblPr/>
              <a:tblGrid>
                <a:gridCol w="2728912"/>
                <a:gridCol w="861874"/>
                <a:gridCol w="1146314"/>
              </a:tblGrid>
              <a:tr h="1634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DETALLE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CANTIDAD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AREA MTRS2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634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Incendio forestal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13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231.300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8690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Incendio estructural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859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Incendio vehicular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521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Quema agrícola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521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Quema de basura 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521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Amago de incendio forestal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521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Amago de incendio estructural 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521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TOTAL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19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84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 </a:t>
                      </a:r>
                      <a:endParaRPr lang="en-US" sz="1100"/>
                    </a:p>
                  </a:txBody>
                  <a:tcPr marL="68760" marR="68760" marT="68760" marB="6876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92964" y="3290764"/>
            <a:ext cx="5302082" cy="5300643"/>
            <a:chOff x="0" y="0"/>
            <a:chExt cx="7069442" cy="70675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069455" cy="7067550"/>
            </a:xfrm>
            <a:custGeom>
              <a:avLst/>
              <a:gdLst/>
              <a:ahLst/>
              <a:cxnLst/>
              <a:rect r="r" b="b" t="t" l="l"/>
              <a:pathLst>
                <a:path h="7067550" w="7069455">
                  <a:moveTo>
                    <a:pt x="0" y="0"/>
                  </a:moveTo>
                  <a:lnTo>
                    <a:pt x="7069455" y="0"/>
                  </a:lnTo>
                  <a:lnTo>
                    <a:pt x="7069455" y="7067550"/>
                  </a:lnTo>
                  <a:lnTo>
                    <a:pt x="0" y="7067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3" r="0" b="-13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-632400">
            <a:off x="7399439" y="4196877"/>
            <a:ext cx="3489122" cy="3487684"/>
            <a:chOff x="0" y="0"/>
            <a:chExt cx="4652162" cy="465024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52137" cy="4650232"/>
            </a:xfrm>
            <a:custGeom>
              <a:avLst/>
              <a:gdLst/>
              <a:ahLst/>
              <a:cxnLst/>
              <a:rect r="r" b="b" t="t" l="l"/>
              <a:pathLst>
                <a:path h="4650232" w="4652137">
                  <a:moveTo>
                    <a:pt x="0" y="0"/>
                  </a:moveTo>
                  <a:lnTo>
                    <a:pt x="4652137" y="0"/>
                  </a:lnTo>
                  <a:lnTo>
                    <a:pt x="4652137" y="4650232"/>
                  </a:lnTo>
                  <a:lnTo>
                    <a:pt x="0" y="4650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0" r="0" b="-2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4794201" y="4789980"/>
            <a:ext cx="1647358" cy="786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</a:pPr>
            <a:r>
              <a:rPr lang="en-US" sz="24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704,90%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75197" y="6883651"/>
            <a:ext cx="1231563" cy="548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198"/>
              </a:lnSpc>
            </a:pPr>
            <a:r>
              <a:rPr lang="en-US" sz="29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54.7%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763279" y="5676843"/>
            <a:ext cx="3568684" cy="1103405"/>
            <a:chOff x="0" y="0"/>
            <a:chExt cx="4758246" cy="14712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58182" cy="1471168"/>
            </a:xfrm>
            <a:custGeom>
              <a:avLst/>
              <a:gdLst/>
              <a:ahLst/>
              <a:cxnLst/>
              <a:rect r="r" b="b" t="t" l="l"/>
              <a:pathLst>
                <a:path h="1471168" w="4758182">
                  <a:moveTo>
                    <a:pt x="4732782" y="50927"/>
                  </a:moveTo>
                  <a:lnTo>
                    <a:pt x="2926461" y="50927"/>
                  </a:lnTo>
                  <a:lnTo>
                    <a:pt x="2926461" y="25400"/>
                  </a:lnTo>
                  <a:lnTo>
                    <a:pt x="2926461" y="50800"/>
                  </a:lnTo>
                  <a:cubicBezTo>
                    <a:pt x="2772156" y="50800"/>
                    <a:pt x="2647061" y="175768"/>
                    <a:pt x="2647061" y="329819"/>
                  </a:cubicBezTo>
                  <a:lnTo>
                    <a:pt x="2621661" y="329819"/>
                  </a:lnTo>
                  <a:lnTo>
                    <a:pt x="2647061" y="329819"/>
                  </a:lnTo>
                  <a:lnTo>
                    <a:pt x="2647061" y="1141222"/>
                  </a:lnTo>
                  <a:lnTo>
                    <a:pt x="2621661" y="1141222"/>
                  </a:lnTo>
                  <a:lnTo>
                    <a:pt x="2647061" y="1141222"/>
                  </a:lnTo>
                  <a:cubicBezTo>
                    <a:pt x="2647061" y="1323467"/>
                    <a:pt x="2499233" y="1471168"/>
                    <a:pt x="2316861" y="1471168"/>
                  </a:cubicBezTo>
                  <a:lnTo>
                    <a:pt x="2316861" y="1445768"/>
                  </a:lnTo>
                  <a:lnTo>
                    <a:pt x="2316861" y="1471168"/>
                  </a:lnTo>
                  <a:lnTo>
                    <a:pt x="25400" y="1471168"/>
                  </a:lnTo>
                  <a:cubicBezTo>
                    <a:pt x="11303" y="1471168"/>
                    <a:pt x="0" y="1459738"/>
                    <a:pt x="0" y="1445768"/>
                  </a:cubicBezTo>
                  <a:cubicBezTo>
                    <a:pt x="0" y="1431798"/>
                    <a:pt x="11430" y="1420368"/>
                    <a:pt x="25400" y="1420368"/>
                  </a:cubicBezTo>
                  <a:lnTo>
                    <a:pt x="2316861" y="1420368"/>
                  </a:lnTo>
                  <a:cubicBezTo>
                    <a:pt x="2471166" y="1420368"/>
                    <a:pt x="2596261" y="1295400"/>
                    <a:pt x="2596261" y="1141349"/>
                  </a:cubicBezTo>
                  <a:lnTo>
                    <a:pt x="2596261" y="329946"/>
                  </a:lnTo>
                  <a:cubicBezTo>
                    <a:pt x="2596261" y="147701"/>
                    <a:pt x="2744089" y="0"/>
                    <a:pt x="2926461" y="0"/>
                  </a:cubicBezTo>
                  <a:lnTo>
                    <a:pt x="4732782" y="0"/>
                  </a:lnTo>
                  <a:cubicBezTo>
                    <a:pt x="4746879" y="0"/>
                    <a:pt x="4758182" y="11430"/>
                    <a:pt x="4758182" y="25400"/>
                  </a:cubicBezTo>
                  <a:cubicBezTo>
                    <a:pt x="4758182" y="39370"/>
                    <a:pt x="4746752" y="50800"/>
                    <a:pt x="4732782" y="50800"/>
                  </a:cubicBezTo>
                  <a:close/>
                </a:path>
              </a:pathLst>
            </a:custGeom>
            <a:solidFill>
              <a:srgbClr val="000066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641837" y="6091923"/>
            <a:ext cx="2882884" cy="1219324"/>
            <a:chOff x="0" y="0"/>
            <a:chExt cx="3843846" cy="162576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43782" cy="1625727"/>
            </a:xfrm>
            <a:custGeom>
              <a:avLst/>
              <a:gdLst/>
              <a:ahLst/>
              <a:cxnLst/>
              <a:rect r="r" b="b" t="t" l="l"/>
              <a:pathLst>
                <a:path h="1625727" w="3843782">
                  <a:moveTo>
                    <a:pt x="25400" y="1574927"/>
                  </a:moveTo>
                  <a:lnTo>
                    <a:pt x="1225550" y="1574927"/>
                  </a:lnTo>
                  <a:lnTo>
                    <a:pt x="1225550" y="1600327"/>
                  </a:lnTo>
                  <a:lnTo>
                    <a:pt x="1225550" y="1574927"/>
                  </a:lnTo>
                  <a:cubicBezTo>
                    <a:pt x="1302258" y="1574927"/>
                    <a:pt x="1393571" y="1365123"/>
                    <a:pt x="1393571" y="1049528"/>
                  </a:cubicBezTo>
                  <a:lnTo>
                    <a:pt x="1418971" y="1049528"/>
                  </a:lnTo>
                  <a:lnTo>
                    <a:pt x="1393571" y="1049528"/>
                  </a:lnTo>
                  <a:lnTo>
                    <a:pt x="1393571" y="576326"/>
                  </a:lnTo>
                  <a:lnTo>
                    <a:pt x="1418971" y="576326"/>
                  </a:lnTo>
                  <a:lnTo>
                    <a:pt x="1393571" y="576326"/>
                  </a:lnTo>
                  <a:cubicBezTo>
                    <a:pt x="1393571" y="283464"/>
                    <a:pt x="1475613" y="0"/>
                    <a:pt x="1612519" y="0"/>
                  </a:cubicBezTo>
                  <a:lnTo>
                    <a:pt x="1612519" y="25400"/>
                  </a:lnTo>
                  <a:lnTo>
                    <a:pt x="1612519" y="0"/>
                  </a:lnTo>
                  <a:lnTo>
                    <a:pt x="3818382" y="0"/>
                  </a:lnTo>
                  <a:cubicBezTo>
                    <a:pt x="3832479" y="0"/>
                    <a:pt x="3843782" y="11430"/>
                    <a:pt x="3843782" y="25400"/>
                  </a:cubicBezTo>
                  <a:cubicBezTo>
                    <a:pt x="3843782" y="39370"/>
                    <a:pt x="3832352" y="50800"/>
                    <a:pt x="3818382" y="50800"/>
                  </a:cubicBezTo>
                  <a:lnTo>
                    <a:pt x="1612519" y="50800"/>
                  </a:lnTo>
                  <a:cubicBezTo>
                    <a:pt x="1535811" y="50800"/>
                    <a:pt x="1444498" y="260604"/>
                    <a:pt x="1444498" y="576199"/>
                  </a:cubicBezTo>
                  <a:lnTo>
                    <a:pt x="1444498" y="1049401"/>
                  </a:lnTo>
                  <a:cubicBezTo>
                    <a:pt x="1444498" y="1342263"/>
                    <a:pt x="1362583" y="1625727"/>
                    <a:pt x="1225677" y="1625727"/>
                  </a:cubicBezTo>
                  <a:lnTo>
                    <a:pt x="25400" y="1625727"/>
                  </a:lnTo>
                  <a:cubicBezTo>
                    <a:pt x="11303" y="1625727"/>
                    <a:pt x="0" y="1614297"/>
                    <a:pt x="0" y="1600327"/>
                  </a:cubicBezTo>
                  <a:cubicBezTo>
                    <a:pt x="0" y="1586357"/>
                    <a:pt x="11430" y="1574927"/>
                    <a:pt x="25400" y="1574927"/>
                  </a:cubicBezTo>
                  <a:close/>
                </a:path>
              </a:pathLst>
            </a:custGeom>
            <a:solidFill>
              <a:srgbClr val="000066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189082" y="847887"/>
            <a:ext cx="16230600" cy="652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6"/>
              </a:lnSpc>
            </a:pPr>
            <a:r>
              <a:rPr lang="en-US" sz="69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INSPECCIONES AÑO 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50883" y="5813250"/>
            <a:ext cx="3438716" cy="52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1900">
                <a:solidFill>
                  <a:srgbClr val="000066"/>
                </a:solidFill>
                <a:latin typeface="Garet"/>
                <a:ea typeface="Garet"/>
                <a:cs typeface="Garet"/>
                <a:sym typeface="Garet"/>
              </a:rPr>
              <a:t>Ispecciones realizadas a lozales comerciales urbanos y rurales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881" y="7577252"/>
            <a:ext cx="3438363" cy="254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49"/>
              </a:lnSpc>
            </a:pPr>
            <a:r>
              <a:rPr lang="en-US" sz="1900">
                <a:solidFill>
                  <a:srgbClr val="000066"/>
                </a:solidFill>
                <a:latin typeface="Garet"/>
                <a:ea typeface="Garet"/>
                <a:cs typeface="Garet"/>
                <a:sym typeface="Garet"/>
              </a:rPr>
              <a:t>Inspecciones locales nuevo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-3601260" y="-1302306"/>
            <a:ext cx="6656032" cy="6656032"/>
          </a:xfrm>
          <a:custGeom>
            <a:avLst/>
            <a:gdLst/>
            <a:ahLst/>
            <a:cxnLst/>
            <a:rect r="r" b="b" t="t" l="l"/>
            <a:pathLst>
              <a:path h="6656032" w="6656032">
                <a:moveTo>
                  <a:pt x="0" y="0"/>
                </a:moveTo>
                <a:lnTo>
                  <a:pt x="6656032" y="0"/>
                </a:lnTo>
                <a:lnTo>
                  <a:pt x="6656032" y="6656032"/>
                </a:lnTo>
                <a:lnTo>
                  <a:pt x="0" y="66560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03779" y="5458501"/>
            <a:ext cx="6655689" cy="6655689"/>
          </a:xfrm>
          <a:custGeom>
            <a:avLst/>
            <a:gdLst/>
            <a:ahLst/>
            <a:cxnLst/>
            <a:rect r="r" b="b" t="t" l="l"/>
            <a:pathLst>
              <a:path h="6655689" w="6655689">
                <a:moveTo>
                  <a:pt x="0" y="0"/>
                </a:moveTo>
                <a:lnTo>
                  <a:pt x="6655689" y="0"/>
                </a:lnTo>
                <a:lnTo>
                  <a:pt x="6655689" y="6655689"/>
                </a:lnTo>
                <a:lnTo>
                  <a:pt x="0" y="6655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88025" y="2749344"/>
            <a:ext cx="2603354" cy="2603354"/>
          </a:xfrm>
          <a:custGeom>
            <a:avLst/>
            <a:gdLst/>
            <a:ahLst/>
            <a:cxnLst/>
            <a:rect r="r" b="b" t="t" l="l"/>
            <a:pathLst>
              <a:path h="2603354" w="2603354">
                <a:moveTo>
                  <a:pt x="0" y="0"/>
                </a:moveTo>
                <a:lnTo>
                  <a:pt x="2603354" y="0"/>
                </a:lnTo>
                <a:lnTo>
                  <a:pt x="2603354" y="2603354"/>
                </a:lnTo>
                <a:lnTo>
                  <a:pt x="0" y="26033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032844" y="2303278"/>
            <a:ext cx="2133724" cy="2986202"/>
            <a:chOff x="0" y="0"/>
            <a:chExt cx="2844965" cy="398160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44927" cy="3981577"/>
            </a:xfrm>
            <a:custGeom>
              <a:avLst/>
              <a:gdLst/>
              <a:ahLst/>
              <a:cxnLst/>
              <a:rect r="r" b="b" t="t" l="l"/>
              <a:pathLst>
                <a:path h="3981577" w="2844927">
                  <a:moveTo>
                    <a:pt x="2819527" y="50927"/>
                  </a:moveTo>
                  <a:lnTo>
                    <a:pt x="1747393" y="50927"/>
                  </a:lnTo>
                  <a:lnTo>
                    <a:pt x="1747393" y="25400"/>
                  </a:lnTo>
                  <a:lnTo>
                    <a:pt x="1747393" y="50800"/>
                  </a:lnTo>
                  <a:cubicBezTo>
                    <a:pt x="1679829" y="50800"/>
                    <a:pt x="1591945" y="382905"/>
                    <a:pt x="1591945" y="868045"/>
                  </a:cubicBezTo>
                  <a:lnTo>
                    <a:pt x="1566545" y="868045"/>
                  </a:lnTo>
                  <a:lnTo>
                    <a:pt x="1591945" y="868045"/>
                  </a:lnTo>
                  <a:lnTo>
                    <a:pt x="1591945" y="3113532"/>
                  </a:lnTo>
                  <a:lnTo>
                    <a:pt x="1566545" y="3113532"/>
                  </a:lnTo>
                  <a:lnTo>
                    <a:pt x="1591945" y="3113532"/>
                  </a:lnTo>
                  <a:cubicBezTo>
                    <a:pt x="1591945" y="3559175"/>
                    <a:pt x="1517904" y="3981577"/>
                    <a:pt x="1385570" y="3981577"/>
                  </a:cubicBezTo>
                  <a:lnTo>
                    <a:pt x="1385570" y="3956177"/>
                  </a:lnTo>
                  <a:lnTo>
                    <a:pt x="1385570" y="3981577"/>
                  </a:lnTo>
                  <a:lnTo>
                    <a:pt x="25400" y="3981577"/>
                  </a:lnTo>
                  <a:cubicBezTo>
                    <a:pt x="11303" y="3981577"/>
                    <a:pt x="0" y="3970147"/>
                    <a:pt x="0" y="3956177"/>
                  </a:cubicBezTo>
                  <a:cubicBezTo>
                    <a:pt x="0" y="3942207"/>
                    <a:pt x="11430" y="3930777"/>
                    <a:pt x="25400" y="3930777"/>
                  </a:cubicBezTo>
                  <a:lnTo>
                    <a:pt x="1385570" y="3930777"/>
                  </a:lnTo>
                  <a:cubicBezTo>
                    <a:pt x="1453134" y="3930777"/>
                    <a:pt x="1541018" y="3598672"/>
                    <a:pt x="1541018" y="3113532"/>
                  </a:cubicBezTo>
                  <a:lnTo>
                    <a:pt x="1541018" y="868045"/>
                  </a:lnTo>
                  <a:cubicBezTo>
                    <a:pt x="1541018" y="422402"/>
                    <a:pt x="1615059" y="0"/>
                    <a:pt x="1747393" y="0"/>
                  </a:cubicBezTo>
                  <a:lnTo>
                    <a:pt x="2819527" y="0"/>
                  </a:lnTo>
                  <a:cubicBezTo>
                    <a:pt x="2833624" y="0"/>
                    <a:pt x="2844927" y="11430"/>
                    <a:pt x="2844927" y="25400"/>
                  </a:cubicBezTo>
                  <a:cubicBezTo>
                    <a:pt x="2844927" y="39370"/>
                    <a:pt x="2833497" y="50800"/>
                    <a:pt x="2819527" y="50800"/>
                  </a:cubicBezTo>
                  <a:close/>
                </a:path>
              </a:pathLst>
            </a:custGeom>
            <a:solidFill>
              <a:srgbClr val="000066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2517564" y="1857689"/>
            <a:ext cx="1233364" cy="728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198"/>
              </a:lnSpc>
            </a:pPr>
            <a:r>
              <a:rPr lang="en-US" sz="29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27.3%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98476" y="2519248"/>
            <a:ext cx="3530517" cy="254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1900">
                <a:solidFill>
                  <a:srgbClr val="000066"/>
                </a:solidFill>
                <a:latin typeface="Garet"/>
                <a:ea typeface="Garet"/>
                <a:cs typeface="Garet"/>
                <a:sym typeface="Garet"/>
              </a:rPr>
              <a:t>Inpección a Locales Nuevos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9005" y="203044"/>
            <a:ext cx="17910000" cy="9880921"/>
          </a:xfrm>
          <a:custGeom>
            <a:avLst/>
            <a:gdLst/>
            <a:ahLst/>
            <a:cxnLst/>
            <a:rect r="r" b="b" t="t" l="l"/>
            <a:pathLst>
              <a:path h="9880921" w="17910000">
                <a:moveTo>
                  <a:pt x="0" y="0"/>
                </a:moveTo>
                <a:lnTo>
                  <a:pt x="17910000" y="0"/>
                </a:lnTo>
                <a:lnTo>
                  <a:pt x="17910000" y="9880921"/>
                </a:lnTo>
                <a:lnTo>
                  <a:pt x="0" y="988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881" y="1944672"/>
            <a:ext cx="16230600" cy="586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7"/>
              </a:lnSpc>
            </a:pPr>
            <a:r>
              <a:rPr lang="en-US" sz="6000" b="true">
                <a:solidFill>
                  <a:srgbClr val="000066"/>
                </a:solidFill>
                <a:latin typeface="Garet Bold"/>
                <a:ea typeface="Garet Bold"/>
                <a:cs typeface="Garet Bold"/>
                <a:sym typeface="Garet Bold"/>
              </a:rPr>
              <a:t>ADQUISICIÓN DE EQUIPOS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57436" y="8475678"/>
            <a:ext cx="2589124" cy="46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VEHÍCULO, ACCESORIOS Y HERRAMIENTAS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15000" y="6999313"/>
            <a:ext cx="2589124" cy="46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MATERIAL PARA CAPCITACIONES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17004" y="8199558"/>
            <a:ext cx="2589476" cy="700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EQUIPOS Y ACCESORIOS PARA ATENCIÓN PREHOSPITALARIA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2475005" y="-560518"/>
            <a:ext cx="5291280" cy="5297757"/>
            <a:chOff x="0" y="0"/>
            <a:chExt cx="7055040" cy="70636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54977" cy="7063740"/>
            </a:xfrm>
            <a:custGeom>
              <a:avLst/>
              <a:gdLst/>
              <a:ahLst/>
              <a:cxnLst/>
              <a:rect r="r" b="b" t="t" l="l"/>
              <a:pathLst>
                <a:path h="7063740" w="7054977">
                  <a:moveTo>
                    <a:pt x="0" y="0"/>
                  </a:moveTo>
                  <a:lnTo>
                    <a:pt x="7054977" y="0"/>
                  </a:lnTo>
                  <a:lnTo>
                    <a:pt x="7054977" y="7063740"/>
                  </a:lnTo>
                  <a:lnTo>
                    <a:pt x="0" y="706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" t="0" r="-4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369741" y="511197"/>
            <a:ext cx="5247723" cy="5247723"/>
          </a:xfrm>
          <a:custGeom>
            <a:avLst/>
            <a:gdLst/>
            <a:ahLst/>
            <a:cxnLst/>
            <a:rect r="r" b="b" t="t" l="l"/>
            <a:pathLst>
              <a:path h="5247723" w="5247723">
                <a:moveTo>
                  <a:pt x="0" y="0"/>
                </a:moveTo>
                <a:lnTo>
                  <a:pt x="5247723" y="0"/>
                </a:lnTo>
                <a:lnTo>
                  <a:pt x="5247723" y="5247723"/>
                </a:lnTo>
                <a:lnTo>
                  <a:pt x="0" y="52477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762483" y="-2885437"/>
            <a:ext cx="4993253" cy="4993253"/>
          </a:xfrm>
          <a:custGeom>
            <a:avLst/>
            <a:gdLst/>
            <a:ahLst/>
            <a:cxnLst/>
            <a:rect r="r" b="b" t="t" l="l"/>
            <a:pathLst>
              <a:path h="4993253" w="4993253">
                <a:moveTo>
                  <a:pt x="0" y="0"/>
                </a:moveTo>
                <a:lnTo>
                  <a:pt x="4993253" y="0"/>
                </a:lnTo>
                <a:lnTo>
                  <a:pt x="4993253" y="4993253"/>
                </a:lnTo>
                <a:lnTo>
                  <a:pt x="0" y="49932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9504" y="-1601934"/>
            <a:ext cx="3204343" cy="3204172"/>
          </a:xfrm>
          <a:custGeom>
            <a:avLst/>
            <a:gdLst/>
            <a:ahLst/>
            <a:cxnLst/>
            <a:rect r="r" b="b" t="t" l="l"/>
            <a:pathLst>
              <a:path h="3204172" w="3204343">
                <a:moveTo>
                  <a:pt x="0" y="0"/>
                </a:moveTo>
                <a:lnTo>
                  <a:pt x="3204344" y="0"/>
                </a:lnTo>
                <a:lnTo>
                  <a:pt x="3204344" y="3204172"/>
                </a:lnTo>
                <a:lnTo>
                  <a:pt x="0" y="32041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33320" y="5143681"/>
            <a:ext cx="3957838" cy="2239918"/>
            <a:chOff x="0" y="0"/>
            <a:chExt cx="5277117" cy="29865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277104" cy="2986532"/>
            </a:xfrm>
            <a:custGeom>
              <a:avLst/>
              <a:gdLst/>
              <a:ahLst/>
              <a:cxnLst/>
              <a:rect r="r" b="b" t="t" l="l"/>
              <a:pathLst>
                <a:path h="2986532" w="5277104">
                  <a:moveTo>
                    <a:pt x="0" y="0"/>
                  </a:moveTo>
                  <a:lnTo>
                    <a:pt x="5277104" y="0"/>
                  </a:lnTo>
                  <a:lnTo>
                    <a:pt x="5277104" y="2986532"/>
                  </a:lnTo>
                  <a:lnTo>
                    <a:pt x="0" y="2986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8199" t="-32734" r="-13960" b="-1314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451481" y="3936959"/>
            <a:ext cx="3492360" cy="2457364"/>
            <a:chOff x="0" y="0"/>
            <a:chExt cx="4656480" cy="327648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56455" cy="3276473"/>
            </a:xfrm>
            <a:custGeom>
              <a:avLst/>
              <a:gdLst/>
              <a:ahLst/>
              <a:cxnLst/>
              <a:rect r="r" b="b" t="t" l="l"/>
              <a:pathLst>
                <a:path h="3276473" w="4656455">
                  <a:moveTo>
                    <a:pt x="0" y="0"/>
                  </a:moveTo>
                  <a:lnTo>
                    <a:pt x="4656455" y="0"/>
                  </a:lnTo>
                  <a:lnTo>
                    <a:pt x="4656455" y="3276473"/>
                  </a:lnTo>
                  <a:lnTo>
                    <a:pt x="0" y="3276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7681" t="-10966" r="-6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953644" y="4191124"/>
            <a:ext cx="2636996" cy="3444840"/>
            <a:chOff x="0" y="0"/>
            <a:chExt cx="3515995" cy="45931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515995" cy="4593082"/>
            </a:xfrm>
            <a:custGeom>
              <a:avLst/>
              <a:gdLst/>
              <a:ahLst/>
              <a:cxnLst/>
              <a:rect r="r" b="b" t="t" l="l"/>
              <a:pathLst>
                <a:path h="4593082" w="3515995">
                  <a:moveTo>
                    <a:pt x="0" y="0"/>
                  </a:moveTo>
                  <a:lnTo>
                    <a:pt x="3515995" y="0"/>
                  </a:lnTo>
                  <a:lnTo>
                    <a:pt x="3515995" y="4593082"/>
                  </a:lnTo>
                  <a:lnTo>
                    <a:pt x="0" y="4593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61979" t="-55638" r="-45422" b="-19699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600081" y="2506685"/>
            <a:ext cx="2768756" cy="4664164"/>
            <a:chOff x="0" y="0"/>
            <a:chExt cx="3691674" cy="621888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91636" cy="6218936"/>
            </a:xfrm>
            <a:custGeom>
              <a:avLst/>
              <a:gdLst/>
              <a:ahLst/>
              <a:cxnLst/>
              <a:rect r="r" b="b" t="t" l="l"/>
              <a:pathLst>
                <a:path h="6218936" w="3691636">
                  <a:moveTo>
                    <a:pt x="0" y="0"/>
                  </a:moveTo>
                  <a:lnTo>
                    <a:pt x="3691636" y="0"/>
                  </a:lnTo>
                  <a:lnTo>
                    <a:pt x="3691636" y="6218936"/>
                  </a:lnTo>
                  <a:lnTo>
                    <a:pt x="0" y="6218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73383" t="-59453" r="-88010" b="-27908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3741556" y="7586834"/>
            <a:ext cx="2589124" cy="700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UNIFORMES PARA PERSONAL OPERATIVO Y ADMINISTRATIVO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9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0443" y="50759"/>
            <a:ext cx="18592924" cy="10274398"/>
          </a:xfrm>
          <a:custGeom>
            <a:avLst/>
            <a:gdLst/>
            <a:ahLst/>
            <a:cxnLst/>
            <a:rect r="r" b="b" t="t" l="l"/>
            <a:pathLst>
              <a:path h="10274398" w="18592924">
                <a:moveTo>
                  <a:pt x="0" y="0"/>
                </a:moveTo>
                <a:lnTo>
                  <a:pt x="18592924" y="0"/>
                </a:lnTo>
                <a:lnTo>
                  <a:pt x="18592924" y="10274398"/>
                </a:lnTo>
                <a:lnTo>
                  <a:pt x="0" y="1027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5923" y="1217686"/>
            <a:ext cx="8856716" cy="2001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FORTALECIMIENTO DEL PERSONAL ADMINISTRATIVO, OPERATIVO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881" y="3963972"/>
            <a:ext cx="8420043" cy="168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2799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Se realiza la contratación de tres profesional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881" y="5143681"/>
            <a:ext cx="7176964" cy="1220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46140" indent="-148713" lvl="2">
              <a:lnSpc>
                <a:spcPts val="2400"/>
              </a:lnSpc>
              <a:buFont typeface="Arial"/>
              <a:buChar char="⚬"/>
            </a:pPr>
            <a:r>
              <a:rPr lang="en-US" b="true" sz="200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Un profesional para que desempeñe las funciones de secretaria, bodega y compras públicas.</a:t>
            </a:r>
          </a:p>
          <a:p>
            <a:pPr algn="l" marL="446140" indent="-148713" lvl="2">
              <a:lnSpc>
                <a:spcPts val="2400"/>
              </a:lnSpc>
            </a:pPr>
          </a:p>
          <a:p>
            <a:pPr algn="l" marL="446140" indent="-148713" lvl="2">
              <a:lnSpc>
                <a:spcPts val="2400"/>
              </a:lnSpc>
              <a:buFont typeface="Arial"/>
              <a:buChar char="⚬"/>
            </a:pPr>
            <a:r>
              <a:rPr lang="en-US" b="true" sz="200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Dos profesionales para las funciones de paramédicos.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520441" y="-2766955"/>
            <a:ext cx="7553516" cy="7551715"/>
            <a:chOff x="0" y="0"/>
            <a:chExt cx="10071354" cy="100689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071354" cy="10068941"/>
            </a:xfrm>
            <a:custGeom>
              <a:avLst/>
              <a:gdLst/>
              <a:ahLst/>
              <a:cxnLst/>
              <a:rect r="r" b="b" t="t" l="l"/>
              <a:pathLst>
                <a:path h="10068941" w="10071354">
                  <a:moveTo>
                    <a:pt x="0" y="0"/>
                  </a:moveTo>
                  <a:lnTo>
                    <a:pt x="10071354" y="0"/>
                  </a:lnTo>
                  <a:lnTo>
                    <a:pt x="10071354" y="10068941"/>
                  </a:lnTo>
                  <a:lnTo>
                    <a:pt x="0" y="1006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544723" y="3816363"/>
            <a:ext cx="5565600" cy="5565600"/>
            <a:chOff x="0" y="0"/>
            <a:chExt cx="7420801" cy="74208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420737" cy="7420737"/>
            </a:xfrm>
            <a:custGeom>
              <a:avLst/>
              <a:gdLst/>
              <a:ahLst/>
              <a:cxnLst/>
              <a:rect r="r" b="b" t="t" l="l"/>
              <a:pathLst>
                <a:path h="7420737" w="7420737">
                  <a:moveTo>
                    <a:pt x="0" y="0"/>
                  </a:moveTo>
                  <a:lnTo>
                    <a:pt x="7420737" y="0"/>
                  </a:lnTo>
                  <a:lnTo>
                    <a:pt x="7420737" y="7420737"/>
                  </a:lnTo>
                  <a:lnTo>
                    <a:pt x="0" y="7420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45919" y="6918484"/>
            <a:ext cx="5559476" cy="5559123"/>
            <a:chOff x="0" y="0"/>
            <a:chExt cx="7412634" cy="74121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412609" cy="7412101"/>
            </a:xfrm>
            <a:custGeom>
              <a:avLst/>
              <a:gdLst/>
              <a:ahLst/>
              <a:cxnLst/>
              <a:rect r="r" b="b" t="t" l="l"/>
              <a:pathLst>
                <a:path h="7412101" w="7412609">
                  <a:moveTo>
                    <a:pt x="0" y="0"/>
                  </a:moveTo>
                  <a:lnTo>
                    <a:pt x="7412609" y="0"/>
                  </a:lnTo>
                  <a:lnTo>
                    <a:pt x="7412609" y="7412101"/>
                  </a:lnTo>
                  <a:lnTo>
                    <a:pt x="0" y="741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56636" y="6114964"/>
            <a:ext cx="3486236" cy="3486236"/>
            <a:chOff x="0" y="0"/>
            <a:chExt cx="4648314" cy="46483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648327" cy="4648327"/>
            </a:xfrm>
            <a:custGeom>
              <a:avLst/>
              <a:gdLst/>
              <a:ahLst/>
              <a:cxnLst/>
              <a:rect r="r" b="b" t="t" l="l"/>
              <a:pathLst>
                <a:path h="4648327" w="4648327">
                  <a:moveTo>
                    <a:pt x="0" y="0"/>
                  </a:moveTo>
                  <a:lnTo>
                    <a:pt x="4648327" y="0"/>
                  </a:lnTo>
                  <a:lnTo>
                    <a:pt x="4648327" y="4648327"/>
                  </a:lnTo>
                  <a:lnTo>
                    <a:pt x="0" y="4648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369439" y="2706843"/>
            <a:ext cx="5023075" cy="3827164"/>
            <a:chOff x="0" y="0"/>
            <a:chExt cx="6697434" cy="510288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697472" cy="5102860"/>
            </a:xfrm>
            <a:custGeom>
              <a:avLst/>
              <a:gdLst/>
              <a:ahLst/>
              <a:cxnLst/>
              <a:rect r="r" b="b" t="t" l="l"/>
              <a:pathLst>
                <a:path h="5102860" w="6697472">
                  <a:moveTo>
                    <a:pt x="0" y="0"/>
                  </a:moveTo>
                  <a:lnTo>
                    <a:pt x="6697472" y="0"/>
                  </a:lnTo>
                  <a:lnTo>
                    <a:pt x="6697472" y="5102860"/>
                  </a:lnTo>
                  <a:lnTo>
                    <a:pt x="0" y="5102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14" r="0" b="-1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9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157" y="164878"/>
            <a:ext cx="18364324" cy="10160279"/>
          </a:xfrm>
          <a:custGeom>
            <a:avLst/>
            <a:gdLst/>
            <a:ahLst/>
            <a:cxnLst/>
            <a:rect r="r" b="b" t="t" l="l"/>
            <a:pathLst>
              <a:path h="10160279" w="18364324">
                <a:moveTo>
                  <a:pt x="0" y="0"/>
                </a:moveTo>
                <a:lnTo>
                  <a:pt x="18364324" y="0"/>
                </a:lnTo>
                <a:lnTo>
                  <a:pt x="18364324" y="10160279"/>
                </a:lnTo>
                <a:lnTo>
                  <a:pt x="0" y="10160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81244" y="4637208"/>
            <a:ext cx="7353357" cy="142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874"/>
              </a:lnSpc>
            </a:pPr>
            <a:r>
              <a:rPr lang="en-US" sz="105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Muchas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39760" y="5938961"/>
            <a:ext cx="10747438" cy="142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874"/>
              </a:lnSpc>
            </a:pPr>
            <a:r>
              <a:rPr lang="en-US" sz="10599" b="true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gracias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3990682" y="-4157643"/>
            <a:ext cx="9339120" cy="9339120"/>
            <a:chOff x="0" y="0"/>
            <a:chExt cx="12452160" cy="124521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452223" cy="12452223"/>
            </a:xfrm>
            <a:custGeom>
              <a:avLst/>
              <a:gdLst/>
              <a:ahLst/>
              <a:cxnLst/>
              <a:rect r="r" b="b" t="t" l="l"/>
              <a:pathLst>
                <a:path h="12452223" w="12452223">
                  <a:moveTo>
                    <a:pt x="0" y="0"/>
                  </a:moveTo>
                  <a:lnTo>
                    <a:pt x="12452223" y="0"/>
                  </a:lnTo>
                  <a:lnTo>
                    <a:pt x="12452223" y="12452223"/>
                  </a:lnTo>
                  <a:lnTo>
                    <a:pt x="0" y="12452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557324" y="4297318"/>
            <a:ext cx="5351402" cy="5353202"/>
            <a:chOff x="0" y="0"/>
            <a:chExt cx="7135203" cy="71376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135241" cy="7137654"/>
            </a:xfrm>
            <a:custGeom>
              <a:avLst/>
              <a:gdLst/>
              <a:ahLst/>
              <a:cxnLst/>
              <a:rect r="r" b="b" t="t" l="l"/>
              <a:pathLst>
                <a:path h="7137654" w="7135241">
                  <a:moveTo>
                    <a:pt x="0" y="0"/>
                  </a:moveTo>
                  <a:lnTo>
                    <a:pt x="7135241" y="0"/>
                  </a:lnTo>
                  <a:lnTo>
                    <a:pt x="7135241" y="7137654"/>
                  </a:lnTo>
                  <a:lnTo>
                    <a:pt x="0" y="7137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6" t="0" r="-16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629642" y="2995555"/>
            <a:ext cx="4861084" cy="4662716"/>
            <a:chOff x="0" y="0"/>
            <a:chExt cx="6481445" cy="62169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81445" cy="6216904"/>
            </a:xfrm>
            <a:custGeom>
              <a:avLst/>
              <a:gdLst/>
              <a:ahLst/>
              <a:cxnLst/>
              <a:rect r="r" b="b" t="t" l="l"/>
              <a:pathLst>
                <a:path h="6216904" w="6481445">
                  <a:moveTo>
                    <a:pt x="0" y="0"/>
                  </a:moveTo>
                  <a:lnTo>
                    <a:pt x="6481445" y="0"/>
                  </a:lnTo>
                  <a:lnTo>
                    <a:pt x="6481445" y="6216904"/>
                  </a:lnTo>
                  <a:lnTo>
                    <a:pt x="0" y="6216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" t="0" r="-4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612441" y="-590398"/>
            <a:ext cx="3652923" cy="3651123"/>
            <a:chOff x="0" y="0"/>
            <a:chExt cx="4870564" cy="486816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70577" cy="4868164"/>
            </a:xfrm>
            <a:custGeom>
              <a:avLst/>
              <a:gdLst/>
              <a:ahLst/>
              <a:cxnLst/>
              <a:rect r="r" b="b" t="t" l="l"/>
              <a:pathLst>
                <a:path h="4868164" w="4870577">
                  <a:moveTo>
                    <a:pt x="0" y="0"/>
                  </a:moveTo>
                  <a:lnTo>
                    <a:pt x="4870577" y="0"/>
                  </a:lnTo>
                  <a:lnTo>
                    <a:pt x="4870577" y="4868164"/>
                  </a:lnTo>
                  <a:lnTo>
                    <a:pt x="0" y="4868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4" r="0" b="-24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503076" y="6692760"/>
            <a:ext cx="4925882" cy="4926244"/>
            <a:chOff x="0" y="0"/>
            <a:chExt cx="6567843" cy="656832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67805" cy="6568313"/>
            </a:xfrm>
            <a:custGeom>
              <a:avLst/>
              <a:gdLst/>
              <a:ahLst/>
              <a:cxnLst/>
              <a:rect r="r" b="b" t="t" l="l"/>
              <a:pathLst>
                <a:path h="6568313" w="6567805">
                  <a:moveTo>
                    <a:pt x="0" y="0"/>
                  </a:moveTo>
                  <a:lnTo>
                    <a:pt x="6567805" y="0"/>
                  </a:lnTo>
                  <a:lnTo>
                    <a:pt x="6567805" y="6568313"/>
                  </a:lnTo>
                  <a:lnTo>
                    <a:pt x="0" y="6568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" t="0" r="-4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DAHJ-wfmY7c</dc:identifier>
  <dcterms:modified xsi:type="dcterms:W3CDTF">2011-08-01T06:04:30Z</dcterms:modified>
  <cp:revision>1</cp:revision>
  <dc:title>BENÉMERITO CUERPO DE BOMBEROS DE_20260512_224646_0000.ppt</dc:title>
</cp:coreProperties>
</file>